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8"/>
  </p:notesMasterIdLst>
  <p:sldIdLst>
    <p:sldId id="256" r:id="rId2"/>
    <p:sldId id="304" r:id="rId3"/>
    <p:sldId id="280" r:id="rId4"/>
    <p:sldId id="298" r:id="rId5"/>
    <p:sldId id="274" r:id="rId6"/>
    <p:sldId id="257" r:id="rId7"/>
    <p:sldId id="290" r:id="rId8"/>
    <p:sldId id="277" r:id="rId9"/>
    <p:sldId id="291" r:id="rId10"/>
    <p:sldId id="268" r:id="rId11"/>
    <p:sldId id="299" r:id="rId12"/>
    <p:sldId id="276" r:id="rId13"/>
    <p:sldId id="269" r:id="rId14"/>
    <p:sldId id="278" r:id="rId15"/>
    <p:sldId id="283" r:id="rId16"/>
    <p:sldId id="281" r:id="rId17"/>
    <p:sldId id="282" r:id="rId18"/>
    <p:sldId id="284" r:id="rId19"/>
    <p:sldId id="288" r:id="rId20"/>
    <p:sldId id="300" r:id="rId21"/>
    <p:sldId id="292" r:id="rId22"/>
    <p:sldId id="285" r:id="rId23"/>
    <p:sldId id="286" r:id="rId24"/>
    <p:sldId id="293" r:id="rId25"/>
    <p:sldId id="296" r:id="rId26"/>
    <p:sldId id="305" r:id="rId27"/>
    <p:sldId id="297" r:id="rId28"/>
    <p:sldId id="301" r:id="rId29"/>
    <p:sldId id="270" r:id="rId30"/>
    <p:sldId id="271" r:id="rId31"/>
    <p:sldId id="302" r:id="rId32"/>
    <p:sldId id="272" r:id="rId33"/>
    <p:sldId id="295" r:id="rId34"/>
    <p:sldId id="273" r:id="rId35"/>
    <p:sldId id="275" r:id="rId36"/>
    <p:sldId id="28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Lst>
        </p14:section>
        <p14:section name="Introduction and Agenda" id="{1FFA3E2E-1DAD-472F-900C-79665E0C9F3E}">
          <p14:sldIdLst>
            <p14:sldId id="304"/>
            <p14:sldId id="280"/>
          </p14:sldIdLst>
        </p14:section>
        <p14:section name="Background and System Description" id="{9F0C0E0B-696E-4C3B-AB33-10E0C78208F7}">
          <p14:sldIdLst>
            <p14:sldId id="298"/>
            <p14:sldId id="274"/>
            <p14:sldId id="257"/>
            <p14:sldId id="290"/>
            <p14:sldId id="277"/>
            <p14:sldId id="291"/>
            <p14:sldId id="268"/>
          </p14:sldIdLst>
        </p14:section>
        <p14:section name="Research Problem and Uncertainty Quantification Approach" id="{9FF5CCFB-CEE7-42D0-ADD9-7E80590F9A43}">
          <p14:sldIdLst>
            <p14:sldId id="299"/>
            <p14:sldId id="276"/>
            <p14:sldId id="269"/>
            <p14:sldId id="278"/>
            <p14:sldId id="283"/>
            <p14:sldId id="281"/>
            <p14:sldId id="282"/>
            <p14:sldId id="284"/>
            <p14:sldId id="288"/>
          </p14:sldIdLst>
        </p14:section>
        <p14:section name="Kernel Smoothing and Gaussian Process Approaches" id="{AC4ABD35-B007-422A-8FDF-5A0FDED4430D}">
          <p14:sldIdLst>
            <p14:sldId id="300"/>
            <p14:sldId id="292"/>
            <p14:sldId id="285"/>
            <p14:sldId id="286"/>
            <p14:sldId id="293"/>
            <p14:sldId id="296"/>
            <p14:sldId id="305"/>
            <p14:sldId id="297"/>
          </p14:sldIdLst>
        </p14:section>
        <p14:section name="Results" id="{F9AF15DB-2519-45E2-A58D-D82F8864CDBA}">
          <p14:sldIdLst>
            <p14:sldId id="301"/>
            <p14:sldId id="270"/>
            <p14:sldId id="271"/>
          </p14:sldIdLst>
        </p14:section>
        <p14:section name="Discussion and Conclusion" id="{F4C38ED1-F3CA-442B-B241-96CF42CBB921}">
          <p14:sldIdLst>
            <p14:sldId id="302"/>
            <p14:sldId id="272"/>
            <p14:sldId id="295"/>
            <p14:sldId id="273"/>
          </p14:sldIdLst>
        </p14:section>
        <p14:section name="References" id="{BB1CBA95-D88F-4D8A-A5B5-6C8966D9F4F1}">
          <p14:sldIdLst>
            <p14:sldId id="275"/>
          </p14:sldIdLst>
        </p14:section>
        <p14:section name="Backup" id="{8BE9276A-E622-4156-ABEA-CD475E97207A}">
          <p14:sldIdLst>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12846D"/>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5013" autoAdjust="0"/>
  </p:normalViewPr>
  <p:slideViewPr>
    <p:cSldViewPr snapToGrid="0" snapToObjects="1">
      <p:cViewPr varScale="1">
        <p:scale>
          <a:sx n="96" d="100"/>
          <a:sy n="96" d="100"/>
        </p:scale>
        <p:origin x="86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5AC8D-C580-44A6-B3CB-DCE471D9241F}" type="doc">
      <dgm:prSet loTypeId="urn:microsoft.com/office/officeart/2005/8/layout/process4" loCatId="list" qsTypeId="urn:microsoft.com/office/officeart/2005/8/quickstyle/simple1" qsCatId="simple" csTypeId="urn:microsoft.com/office/officeart/2005/8/colors/accent0_3" csCatId="mainScheme" phldr="1"/>
      <dgm:spPr/>
      <dgm:t>
        <a:bodyPr/>
        <a:lstStyle/>
        <a:p>
          <a:endParaRPr lang="en-US"/>
        </a:p>
      </dgm:t>
    </dgm:pt>
    <dgm:pt modelId="{51C0B80E-AAB7-46EB-9929-5DADE58849C7}">
      <dgm:prSet/>
      <dgm:spPr/>
      <dgm:t>
        <a:bodyPr/>
        <a:lstStyle/>
        <a:p>
          <a:r>
            <a:rPr lang="en-US" dirty="0"/>
            <a:t>Inputs: Which actuator is targeted, what value(s) are injected to targeted actuator(s)</a:t>
          </a:r>
        </a:p>
      </dgm:t>
    </dgm:pt>
    <dgm:pt modelId="{D4DB8AB8-7D06-4BC3-9600-C4F6763A2AED}" type="parTrans" cxnId="{7497A65F-C25D-4477-831D-5745A70573F9}">
      <dgm:prSet/>
      <dgm:spPr/>
      <dgm:t>
        <a:bodyPr/>
        <a:lstStyle/>
        <a:p>
          <a:endParaRPr lang="en-US"/>
        </a:p>
      </dgm:t>
    </dgm:pt>
    <dgm:pt modelId="{6B07CC9B-8C86-4C4A-BB8F-233336D2E1EA}" type="sibTrans" cxnId="{7497A65F-C25D-4477-831D-5745A70573F9}">
      <dgm:prSet/>
      <dgm:spPr/>
      <dgm:t>
        <a:bodyPr/>
        <a:lstStyle/>
        <a:p>
          <a:endParaRPr lang="en-US"/>
        </a:p>
      </dgm:t>
    </dgm:pt>
    <dgm:pt modelId="{7B3F1474-CD3A-4D87-A16C-F5EFD3CFD7ED}">
      <dgm:prSet/>
      <dgm:spPr/>
      <dgm:t>
        <a:bodyPr/>
        <a:lstStyle/>
        <a:p>
          <a:r>
            <a:rPr lang="en-US"/>
            <a:t>Emulated PWR System</a:t>
          </a:r>
        </a:p>
      </dgm:t>
    </dgm:pt>
    <dgm:pt modelId="{0033BC78-E472-4DCF-ADB6-0FD68D49549B}" type="parTrans" cxnId="{3042D8F9-C224-4306-B60A-1EFA6727D474}">
      <dgm:prSet/>
      <dgm:spPr/>
      <dgm:t>
        <a:bodyPr/>
        <a:lstStyle/>
        <a:p>
          <a:endParaRPr lang="en-US"/>
        </a:p>
      </dgm:t>
    </dgm:pt>
    <dgm:pt modelId="{53EA78A6-5098-4010-BA1D-714F65A290BA}" type="sibTrans" cxnId="{3042D8F9-C224-4306-B60A-1EFA6727D474}">
      <dgm:prSet/>
      <dgm:spPr/>
      <dgm:t>
        <a:bodyPr/>
        <a:lstStyle/>
        <a:p>
          <a:endParaRPr lang="en-US"/>
        </a:p>
      </dgm:t>
    </dgm:pt>
    <dgm:pt modelId="{DFE5EFDF-6C69-4569-8037-F8B1AA9BB504}">
      <dgm:prSet/>
      <dgm:spPr/>
      <dgm:t>
        <a:bodyPr/>
        <a:lstStyle/>
        <a:p>
          <a:r>
            <a:rPr lang="en-US"/>
            <a:t>Heater Actuator</a:t>
          </a:r>
        </a:p>
      </dgm:t>
    </dgm:pt>
    <dgm:pt modelId="{C02B424D-8FD6-4642-9750-25F7CA4081D7}" type="parTrans" cxnId="{01AC4660-B5B0-4B0E-9922-0AD851D13398}">
      <dgm:prSet/>
      <dgm:spPr/>
      <dgm:t>
        <a:bodyPr/>
        <a:lstStyle/>
        <a:p>
          <a:endParaRPr lang="en-US"/>
        </a:p>
      </dgm:t>
    </dgm:pt>
    <dgm:pt modelId="{CEB191DD-BA4D-4FE0-964D-1D5565F23649}" type="sibTrans" cxnId="{01AC4660-B5B0-4B0E-9922-0AD851D13398}">
      <dgm:prSet/>
      <dgm:spPr/>
      <dgm:t>
        <a:bodyPr/>
        <a:lstStyle/>
        <a:p>
          <a:endParaRPr lang="en-US"/>
        </a:p>
      </dgm:t>
    </dgm:pt>
    <dgm:pt modelId="{3F6AFC87-EA47-45D0-BAFF-D88FC792149E}">
      <dgm:prSet/>
      <dgm:spPr/>
      <dgm:t>
        <a:bodyPr/>
        <a:lstStyle/>
        <a:p>
          <a:r>
            <a:rPr lang="en-US" dirty="0"/>
            <a:t>Sprayer Actuator</a:t>
          </a:r>
        </a:p>
      </dgm:t>
    </dgm:pt>
    <dgm:pt modelId="{6468F2EB-4AE7-46F4-B3EE-1029A373D8CD}" type="parTrans" cxnId="{E37D0F6A-237F-45AA-8870-712CB385CAC1}">
      <dgm:prSet/>
      <dgm:spPr/>
      <dgm:t>
        <a:bodyPr/>
        <a:lstStyle/>
        <a:p>
          <a:endParaRPr lang="en-US"/>
        </a:p>
      </dgm:t>
    </dgm:pt>
    <dgm:pt modelId="{CE74A101-4F38-47B9-9EF2-900EFFA3237C}" type="sibTrans" cxnId="{E37D0F6A-237F-45AA-8870-712CB385CAC1}">
      <dgm:prSet/>
      <dgm:spPr/>
      <dgm:t>
        <a:bodyPr/>
        <a:lstStyle/>
        <a:p>
          <a:endParaRPr lang="en-US"/>
        </a:p>
      </dgm:t>
    </dgm:pt>
    <dgm:pt modelId="{8BB934A4-69F5-4387-8F50-1DE54F289A93}">
      <dgm:prSet/>
      <dgm:spPr/>
      <dgm:t>
        <a:bodyPr/>
        <a:lstStyle/>
        <a:p>
          <a:r>
            <a:rPr lang="en-US" dirty="0"/>
            <a:t>Outputs: Indicator of whether differential pressure exceeded 1 MPa at any point during the attack</a:t>
          </a:r>
        </a:p>
      </dgm:t>
    </dgm:pt>
    <dgm:pt modelId="{74F64152-077F-449C-A018-ED754F1E940C}" type="parTrans" cxnId="{41D5365B-B57C-451E-A073-734EDDDAEB68}">
      <dgm:prSet/>
      <dgm:spPr/>
      <dgm:t>
        <a:bodyPr/>
        <a:lstStyle/>
        <a:p>
          <a:endParaRPr lang="en-US"/>
        </a:p>
      </dgm:t>
    </dgm:pt>
    <dgm:pt modelId="{ECEB1F93-EBEC-45DA-893C-485EF0B809C8}" type="sibTrans" cxnId="{41D5365B-B57C-451E-A073-734EDDDAEB68}">
      <dgm:prSet/>
      <dgm:spPr/>
      <dgm:t>
        <a:bodyPr/>
        <a:lstStyle/>
        <a:p>
          <a:endParaRPr lang="en-US"/>
        </a:p>
      </dgm:t>
    </dgm:pt>
    <dgm:pt modelId="{6439A3DA-633D-4828-A3E8-57FFD722A872}" type="pres">
      <dgm:prSet presAssocID="{C355AC8D-C580-44A6-B3CB-DCE471D9241F}" presName="Name0" presStyleCnt="0">
        <dgm:presLayoutVars>
          <dgm:dir/>
          <dgm:animLvl val="lvl"/>
          <dgm:resizeHandles val="exact"/>
        </dgm:presLayoutVars>
      </dgm:prSet>
      <dgm:spPr/>
    </dgm:pt>
    <dgm:pt modelId="{43CAD13C-371E-4033-8569-88A0845F987B}" type="pres">
      <dgm:prSet presAssocID="{8BB934A4-69F5-4387-8F50-1DE54F289A93}" presName="boxAndChildren" presStyleCnt="0"/>
      <dgm:spPr/>
    </dgm:pt>
    <dgm:pt modelId="{AA532F22-6C57-4E27-B2BD-25B80B33D9BB}" type="pres">
      <dgm:prSet presAssocID="{8BB934A4-69F5-4387-8F50-1DE54F289A93}" presName="parentTextBox" presStyleLbl="node1" presStyleIdx="0" presStyleCnt="3"/>
      <dgm:spPr/>
    </dgm:pt>
    <dgm:pt modelId="{B86C9F01-2528-41C7-8A9C-6E179F055CB8}" type="pres">
      <dgm:prSet presAssocID="{53EA78A6-5098-4010-BA1D-714F65A290BA}" presName="sp" presStyleCnt="0"/>
      <dgm:spPr/>
    </dgm:pt>
    <dgm:pt modelId="{1C2CE283-435F-4A67-BD4C-9B6915A78C04}" type="pres">
      <dgm:prSet presAssocID="{7B3F1474-CD3A-4D87-A16C-F5EFD3CFD7ED}" presName="arrowAndChildren" presStyleCnt="0"/>
      <dgm:spPr/>
    </dgm:pt>
    <dgm:pt modelId="{1ED91C6B-B687-4199-8ECB-DE0B22D264BD}" type="pres">
      <dgm:prSet presAssocID="{7B3F1474-CD3A-4D87-A16C-F5EFD3CFD7ED}" presName="parentTextArrow" presStyleLbl="node1" presStyleIdx="0" presStyleCnt="3"/>
      <dgm:spPr/>
    </dgm:pt>
    <dgm:pt modelId="{CD1FDC9E-FDE8-4E17-B54C-F57FB3E4FB4C}" type="pres">
      <dgm:prSet presAssocID="{7B3F1474-CD3A-4D87-A16C-F5EFD3CFD7ED}" presName="arrow" presStyleLbl="node1" presStyleIdx="1" presStyleCnt="3"/>
      <dgm:spPr/>
    </dgm:pt>
    <dgm:pt modelId="{0D2970A0-5914-4FFF-BB73-66EF363F6196}" type="pres">
      <dgm:prSet presAssocID="{7B3F1474-CD3A-4D87-A16C-F5EFD3CFD7ED}" presName="descendantArrow" presStyleCnt="0"/>
      <dgm:spPr/>
    </dgm:pt>
    <dgm:pt modelId="{1495F008-4DC6-4573-8952-9DECD9C82F5F}" type="pres">
      <dgm:prSet presAssocID="{DFE5EFDF-6C69-4569-8037-F8B1AA9BB504}" presName="childTextArrow" presStyleLbl="fgAccFollowNode1" presStyleIdx="0" presStyleCnt="2">
        <dgm:presLayoutVars>
          <dgm:bulletEnabled val="1"/>
        </dgm:presLayoutVars>
      </dgm:prSet>
      <dgm:spPr/>
    </dgm:pt>
    <dgm:pt modelId="{1CF7D3DF-167C-4666-853A-E2819B292CBA}" type="pres">
      <dgm:prSet presAssocID="{3F6AFC87-EA47-45D0-BAFF-D88FC792149E}" presName="childTextArrow" presStyleLbl="fgAccFollowNode1" presStyleIdx="1" presStyleCnt="2">
        <dgm:presLayoutVars>
          <dgm:bulletEnabled val="1"/>
        </dgm:presLayoutVars>
      </dgm:prSet>
      <dgm:spPr/>
    </dgm:pt>
    <dgm:pt modelId="{F483C3E0-625D-43E3-B0EC-EFDD4C1E5B81}" type="pres">
      <dgm:prSet presAssocID="{6B07CC9B-8C86-4C4A-BB8F-233336D2E1EA}" presName="sp" presStyleCnt="0"/>
      <dgm:spPr/>
    </dgm:pt>
    <dgm:pt modelId="{4509643B-582C-4434-B9D8-ADF99E81CBF5}" type="pres">
      <dgm:prSet presAssocID="{51C0B80E-AAB7-46EB-9929-5DADE58849C7}" presName="arrowAndChildren" presStyleCnt="0"/>
      <dgm:spPr/>
    </dgm:pt>
    <dgm:pt modelId="{34885057-A7CA-4D01-A6FD-07D630E1AFFA}" type="pres">
      <dgm:prSet presAssocID="{51C0B80E-AAB7-46EB-9929-5DADE58849C7}" presName="parentTextArrow" presStyleLbl="node1" presStyleIdx="2" presStyleCnt="3"/>
      <dgm:spPr/>
    </dgm:pt>
  </dgm:ptLst>
  <dgm:cxnLst>
    <dgm:cxn modelId="{E0A9F404-6E2A-4479-9E5E-E5E248C76435}" type="presOf" srcId="{8BB934A4-69F5-4387-8F50-1DE54F289A93}" destId="{AA532F22-6C57-4E27-B2BD-25B80B33D9BB}" srcOrd="0" destOrd="0" presId="urn:microsoft.com/office/officeart/2005/8/layout/process4"/>
    <dgm:cxn modelId="{1FD34D15-C938-4482-9FC4-3E6DFBF2E69A}" type="presOf" srcId="{7B3F1474-CD3A-4D87-A16C-F5EFD3CFD7ED}" destId="{CD1FDC9E-FDE8-4E17-B54C-F57FB3E4FB4C}" srcOrd="1" destOrd="0" presId="urn:microsoft.com/office/officeart/2005/8/layout/process4"/>
    <dgm:cxn modelId="{B4A55235-D423-4041-83DA-94F70A92828B}" type="presOf" srcId="{3F6AFC87-EA47-45D0-BAFF-D88FC792149E}" destId="{1CF7D3DF-167C-4666-853A-E2819B292CBA}" srcOrd="0" destOrd="0" presId="urn:microsoft.com/office/officeart/2005/8/layout/process4"/>
    <dgm:cxn modelId="{41D5365B-B57C-451E-A073-734EDDDAEB68}" srcId="{C355AC8D-C580-44A6-B3CB-DCE471D9241F}" destId="{8BB934A4-69F5-4387-8F50-1DE54F289A93}" srcOrd="2" destOrd="0" parTransId="{74F64152-077F-449C-A018-ED754F1E940C}" sibTransId="{ECEB1F93-EBEC-45DA-893C-485EF0B809C8}"/>
    <dgm:cxn modelId="{7497A65F-C25D-4477-831D-5745A70573F9}" srcId="{C355AC8D-C580-44A6-B3CB-DCE471D9241F}" destId="{51C0B80E-AAB7-46EB-9929-5DADE58849C7}" srcOrd="0" destOrd="0" parTransId="{D4DB8AB8-7D06-4BC3-9600-C4F6763A2AED}" sibTransId="{6B07CC9B-8C86-4C4A-BB8F-233336D2E1EA}"/>
    <dgm:cxn modelId="{01AC4660-B5B0-4B0E-9922-0AD851D13398}" srcId="{7B3F1474-CD3A-4D87-A16C-F5EFD3CFD7ED}" destId="{DFE5EFDF-6C69-4569-8037-F8B1AA9BB504}" srcOrd="0" destOrd="0" parTransId="{C02B424D-8FD6-4642-9750-25F7CA4081D7}" sibTransId="{CEB191DD-BA4D-4FE0-964D-1D5565F23649}"/>
    <dgm:cxn modelId="{E37D0F6A-237F-45AA-8870-712CB385CAC1}" srcId="{7B3F1474-CD3A-4D87-A16C-F5EFD3CFD7ED}" destId="{3F6AFC87-EA47-45D0-BAFF-D88FC792149E}" srcOrd="1" destOrd="0" parTransId="{6468F2EB-4AE7-46F4-B3EE-1029A373D8CD}" sibTransId="{CE74A101-4F38-47B9-9EF2-900EFFA3237C}"/>
    <dgm:cxn modelId="{32E85176-6FED-4842-9A43-427A4049C5C9}" type="presOf" srcId="{51C0B80E-AAB7-46EB-9929-5DADE58849C7}" destId="{34885057-A7CA-4D01-A6FD-07D630E1AFFA}" srcOrd="0" destOrd="0" presId="urn:microsoft.com/office/officeart/2005/8/layout/process4"/>
    <dgm:cxn modelId="{20A4FDD3-DF71-424D-8F6A-143BE5B61CBF}" type="presOf" srcId="{C355AC8D-C580-44A6-B3CB-DCE471D9241F}" destId="{6439A3DA-633D-4828-A3E8-57FFD722A872}" srcOrd="0" destOrd="0" presId="urn:microsoft.com/office/officeart/2005/8/layout/process4"/>
    <dgm:cxn modelId="{75FDCCDB-110F-4814-9EAC-8F7FC683E914}" type="presOf" srcId="{7B3F1474-CD3A-4D87-A16C-F5EFD3CFD7ED}" destId="{1ED91C6B-B687-4199-8ECB-DE0B22D264BD}" srcOrd="0" destOrd="0" presId="urn:microsoft.com/office/officeart/2005/8/layout/process4"/>
    <dgm:cxn modelId="{3042D8F9-C224-4306-B60A-1EFA6727D474}" srcId="{C355AC8D-C580-44A6-B3CB-DCE471D9241F}" destId="{7B3F1474-CD3A-4D87-A16C-F5EFD3CFD7ED}" srcOrd="1" destOrd="0" parTransId="{0033BC78-E472-4DCF-ADB6-0FD68D49549B}" sibTransId="{53EA78A6-5098-4010-BA1D-714F65A290BA}"/>
    <dgm:cxn modelId="{72D327FF-F1DF-4AA9-ACD5-9A2D83B3A27F}" type="presOf" srcId="{DFE5EFDF-6C69-4569-8037-F8B1AA9BB504}" destId="{1495F008-4DC6-4573-8952-9DECD9C82F5F}" srcOrd="0" destOrd="0" presId="urn:microsoft.com/office/officeart/2005/8/layout/process4"/>
    <dgm:cxn modelId="{6A9B50D5-6197-489B-B171-B9D158756EE8}" type="presParOf" srcId="{6439A3DA-633D-4828-A3E8-57FFD722A872}" destId="{43CAD13C-371E-4033-8569-88A0845F987B}" srcOrd="0" destOrd="0" presId="urn:microsoft.com/office/officeart/2005/8/layout/process4"/>
    <dgm:cxn modelId="{4CA70C5B-53EF-43D3-BAC5-AD0D32168A82}" type="presParOf" srcId="{43CAD13C-371E-4033-8569-88A0845F987B}" destId="{AA532F22-6C57-4E27-B2BD-25B80B33D9BB}" srcOrd="0" destOrd="0" presId="urn:microsoft.com/office/officeart/2005/8/layout/process4"/>
    <dgm:cxn modelId="{89D300F2-46B4-41E3-AC70-52C050F6735F}" type="presParOf" srcId="{6439A3DA-633D-4828-A3E8-57FFD722A872}" destId="{B86C9F01-2528-41C7-8A9C-6E179F055CB8}" srcOrd="1" destOrd="0" presId="urn:microsoft.com/office/officeart/2005/8/layout/process4"/>
    <dgm:cxn modelId="{C9BA7927-B40F-4855-8A5C-CD7F5E425E61}" type="presParOf" srcId="{6439A3DA-633D-4828-A3E8-57FFD722A872}" destId="{1C2CE283-435F-4A67-BD4C-9B6915A78C04}" srcOrd="2" destOrd="0" presId="urn:microsoft.com/office/officeart/2005/8/layout/process4"/>
    <dgm:cxn modelId="{32ACA140-7839-4100-A341-CD02815C798D}" type="presParOf" srcId="{1C2CE283-435F-4A67-BD4C-9B6915A78C04}" destId="{1ED91C6B-B687-4199-8ECB-DE0B22D264BD}" srcOrd="0" destOrd="0" presId="urn:microsoft.com/office/officeart/2005/8/layout/process4"/>
    <dgm:cxn modelId="{2F49F1D6-D149-4CBE-A050-6E77D97BBF2F}" type="presParOf" srcId="{1C2CE283-435F-4A67-BD4C-9B6915A78C04}" destId="{CD1FDC9E-FDE8-4E17-B54C-F57FB3E4FB4C}" srcOrd="1" destOrd="0" presId="urn:microsoft.com/office/officeart/2005/8/layout/process4"/>
    <dgm:cxn modelId="{DC913CF7-A930-4F64-A798-5521EBF057DD}" type="presParOf" srcId="{1C2CE283-435F-4A67-BD4C-9B6915A78C04}" destId="{0D2970A0-5914-4FFF-BB73-66EF363F6196}" srcOrd="2" destOrd="0" presId="urn:microsoft.com/office/officeart/2005/8/layout/process4"/>
    <dgm:cxn modelId="{04B4BD60-65B3-4527-BE2C-E7D7211B8595}" type="presParOf" srcId="{0D2970A0-5914-4FFF-BB73-66EF363F6196}" destId="{1495F008-4DC6-4573-8952-9DECD9C82F5F}" srcOrd="0" destOrd="0" presId="urn:microsoft.com/office/officeart/2005/8/layout/process4"/>
    <dgm:cxn modelId="{04745F5D-28D4-4ECD-8308-32D747241D0A}" type="presParOf" srcId="{0D2970A0-5914-4FFF-BB73-66EF363F6196}" destId="{1CF7D3DF-167C-4666-853A-E2819B292CBA}" srcOrd="1" destOrd="0" presId="urn:microsoft.com/office/officeart/2005/8/layout/process4"/>
    <dgm:cxn modelId="{D5969316-ACE4-4862-9C26-B9668857C4B4}" type="presParOf" srcId="{6439A3DA-633D-4828-A3E8-57FFD722A872}" destId="{F483C3E0-625D-43E3-B0EC-EFDD4C1E5B81}" srcOrd="3" destOrd="0" presId="urn:microsoft.com/office/officeart/2005/8/layout/process4"/>
    <dgm:cxn modelId="{1A1D671F-CB65-4D74-81C0-1A44203EEF4B}" type="presParOf" srcId="{6439A3DA-633D-4828-A3E8-57FFD722A872}" destId="{4509643B-582C-4434-B9D8-ADF99E81CBF5}" srcOrd="4" destOrd="0" presId="urn:microsoft.com/office/officeart/2005/8/layout/process4"/>
    <dgm:cxn modelId="{673297E5-74BB-403B-BB39-EA9A0BE21593}" type="presParOf" srcId="{4509643B-582C-4434-B9D8-ADF99E81CBF5}" destId="{34885057-A7CA-4D01-A6FD-07D630E1AFF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32F22-6C57-4E27-B2BD-25B80B33D9BB}">
      <dsp:nvSpPr>
        <dsp:cNvPr id="0" name=""/>
        <dsp:cNvSpPr/>
      </dsp:nvSpPr>
      <dsp:spPr>
        <a:xfrm>
          <a:off x="0" y="3614203"/>
          <a:ext cx="2584174" cy="11862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Outputs: Indicator of whether differential pressure exceeded 1 MPa at any point during the attack</a:t>
          </a:r>
        </a:p>
      </dsp:txBody>
      <dsp:txXfrm>
        <a:off x="0" y="3614203"/>
        <a:ext cx="2584174" cy="1186262"/>
      </dsp:txXfrm>
    </dsp:sp>
    <dsp:sp modelId="{CD1FDC9E-FDE8-4E17-B54C-F57FB3E4FB4C}">
      <dsp:nvSpPr>
        <dsp:cNvPr id="0" name=""/>
        <dsp:cNvSpPr/>
      </dsp:nvSpPr>
      <dsp:spPr>
        <a:xfrm rot="10800000">
          <a:off x="0" y="1807525"/>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Emulated PWR System</a:t>
          </a:r>
        </a:p>
      </dsp:txBody>
      <dsp:txXfrm rot="-10800000">
        <a:off x="0" y="1807525"/>
        <a:ext cx="2584174" cy="640389"/>
      </dsp:txXfrm>
    </dsp:sp>
    <dsp:sp modelId="{1495F008-4DC6-4573-8952-9DECD9C82F5F}">
      <dsp:nvSpPr>
        <dsp:cNvPr id="0" name=""/>
        <dsp:cNvSpPr/>
      </dsp:nvSpPr>
      <dsp:spPr>
        <a:xfrm>
          <a:off x="0"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a:t>Heater Actuator</a:t>
          </a:r>
        </a:p>
      </dsp:txBody>
      <dsp:txXfrm>
        <a:off x="0" y="2447915"/>
        <a:ext cx="1292087" cy="545516"/>
      </dsp:txXfrm>
    </dsp:sp>
    <dsp:sp modelId="{1CF7D3DF-167C-4666-853A-E2819B292CBA}">
      <dsp:nvSpPr>
        <dsp:cNvPr id="0" name=""/>
        <dsp:cNvSpPr/>
      </dsp:nvSpPr>
      <dsp:spPr>
        <a:xfrm>
          <a:off x="1292087"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Sprayer Actuator</a:t>
          </a:r>
        </a:p>
      </dsp:txBody>
      <dsp:txXfrm>
        <a:off x="1292087" y="2447915"/>
        <a:ext cx="1292087" cy="545516"/>
      </dsp:txXfrm>
    </dsp:sp>
    <dsp:sp modelId="{34885057-A7CA-4D01-A6FD-07D630E1AFFA}">
      <dsp:nvSpPr>
        <dsp:cNvPr id="0" name=""/>
        <dsp:cNvSpPr/>
      </dsp:nvSpPr>
      <dsp:spPr>
        <a:xfrm rot="10800000">
          <a:off x="0" y="848"/>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Inputs: Which actuator is targeted, what value(s) are injected to targeted actuator(s)</a:t>
          </a:r>
        </a:p>
      </dsp:txBody>
      <dsp:txXfrm rot="10800000">
        <a:off x="0" y="848"/>
        <a:ext cx="2584174" cy="11854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4287290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30</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a:p>
        </p:txBody>
      </p:sp>
    </p:spTree>
    <p:extLst>
      <p:ext uri="{BB962C8B-B14F-4D97-AF65-F5344CB8AC3E}">
        <p14:creationId xmlns:p14="http://schemas.microsoft.com/office/powerpoint/2010/main" val="1536859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34</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SCADA system includes virtualized hardware components, but those components are speaking to each other/using the same protocols as real components</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78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87526953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1/16/2023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1/16/2023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1/16/2023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1/16/2023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1/16/2023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1/16/2023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3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3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952718" cy="1134617"/>
          </a:xfrm>
        </p:spPr>
        <p:txBody>
          <a:bodyPr>
            <a:normAutofit/>
          </a:bodyPr>
          <a:lstStyle/>
          <a:p>
            <a:r>
              <a:rPr lang="en-US" dirty="0"/>
              <a:t>Dr. Taylor K. McKenzie (PI)</a:t>
            </a:r>
          </a:p>
          <a:p>
            <a:r>
              <a:rPr lang="en-US" dirty="0"/>
              <a:t>Co-authors: Dr. Christopher Lamb, Dr.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7" y="1429233"/>
            <a:ext cx="4586849" cy="4948270"/>
          </a:xfrm>
        </p:spPr>
        <p:txBody>
          <a:bodyPr>
            <a:normAutofit/>
          </a:bodyPr>
          <a:lstStyle/>
          <a:p>
            <a:r>
              <a:rPr lang="en-US" dirty="0"/>
              <a:t>We draw on a cyber-physical emulation of a PWR system</a:t>
            </a:r>
          </a:p>
          <a:p>
            <a:r>
              <a:rPr lang="en-US" b="1" dirty="0"/>
              <a:t>Abstract hardware</a:t>
            </a:r>
            <a:r>
              <a:rPr lang="en-US" dirty="0"/>
              <a:t>: Pressurizer (including electric variable heaters and spray valves to control pressure) described by numerical model implemented in Simulink</a:t>
            </a:r>
          </a:p>
          <a:p>
            <a:r>
              <a:rPr lang="en-US" b="1" dirty="0"/>
              <a:t>Real software</a:t>
            </a:r>
            <a:r>
              <a:rPr lang="en-US" dirty="0"/>
              <a:t>: Supervisory control and data acquisition (SCADA) system, including server, router, network switches, remote terminal units (RTUs) to interface with pressure sensors, and programmable logic controllers (PLCs) to actuate heaters/sprayers</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6">
            <a:extLst>
              <a:ext uri="{FF2B5EF4-FFF2-40B4-BE49-F238E27FC236}">
                <a16:creationId xmlns:a16="http://schemas.microsoft.com/office/drawing/2014/main" id="{1B818876-2A4D-F6E6-F17A-9FD5ADBDF27D}"/>
              </a:ext>
            </a:extLst>
          </p:cNvPr>
          <p:cNvPicPr>
            <a:picLocks noChangeAspect="1"/>
          </p:cNvPicPr>
          <p:nvPr/>
        </p:nvPicPr>
        <p:blipFill>
          <a:blip r:embed="rId3"/>
          <a:stretch>
            <a:fillRect/>
          </a:stretch>
        </p:blipFill>
        <p:spPr>
          <a:xfrm>
            <a:off x="5610700" y="1429233"/>
            <a:ext cx="6325483" cy="4258269"/>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Research Problem and</a:t>
            </a:r>
            <a:br>
              <a:rPr lang="en-US" dirty="0"/>
            </a:br>
            <a:r>
              <a:rPr lang="en-US" dirty="0"/>
              <a:t>Uncertainty Quantification Approach</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32081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C06679-D5E2-C59C-9207-2DB3F6268BE4}"/>
              </a:ext>
            </a:extLst>
          </p:cNvPr>
          <p:cNvSpPr/>
          <p:nvPr/>
        </p:nvSpPr>
        <p:spPr>
          <a:xfrm>
            <a:off x="720648" y="4691270"/>
            <a:ext cx="10058400" cy="5963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
            </a:r>
          </a:p>
          <a:p>
            <a:pPr lvl="1"/>
            <a:r>
              <a:rPr lang="en-US" dirty="0"/>
              <a:t>For this analysis, attacks will continually inject a specified control value to the pressurizer heater and/or sprayer. The injected values and which component(s) are targeted are assumed to be random.</a:t>
            </a:r>
          </a:p>
          <a:p>
            <a:r>
              <a:rPr lang="en-US" dirty="0"/>
              <a:t>Given a distribution of attacks, our goal is to estimate the probability that a catastrophic outcome will occur</a:t>
            </a:r>
          </a:p>
          <a:p>
            <a:pPr lvl="1"/>
            <a:r>
              <a:rPr lang="en-US" b="1" dirty="0"/>
              <a:t>Severe consequences can occur if differential pressure on the pressurizer exceeds 1 MPa </a:t>
            </a:r>
          </a:p>
          <a:p>
            <a:pPr lvl="1"/>
            <a:r>
              <a:rPr lang="en-US" dirty="0"/>
              <a:t>Emulation is computationally expensive, making simple Monte Carlo analysis infeasible</a:t>
            </a:r>
          </a:p>
          <a:p>
            <a:pPr lvl="1"/>
            <a:r>
              <a:rPr lang="en-US" dirty="0"/>
              <a:t>Need to use methods that can accommodate limited numbers of observations while correctly express uncertainty </a:t>
            </a:r>
          </a:p>
          <a:p>
            <a:r>
              <a:rPr lang="en-US" dirty="0"/>
              <a:t>Uncertainty quantification (UQ) methods can be used to estimate outcomes and evaluate uncertainty in those estimates when obtaining additional observations is costly</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override control values being fed to the heater and/or sprayer</a:t>
            </a:r>
          </a:p>
          <a:p>
            <a:pPr lvl="1"/>
            <a:r>
              <a:rPr lang="en-US" dirty="0"/>
              <a:t>The SCADA network is assumed to not have any intrusion detection or prevention system</a:t>
            </a:r>
          </a:p>
          <a:p>
            <a:pPr lvl="1"/>
            <a:r>
              <a:rPr lang="en-US" dirty="0"/>
              <a:t>The attacker is assumed to target either heater, sprayer, or both, each with probability 1/3</a:t>
            </a:r>
          </a:p>
          <a:p>
            <a:pPr lvl="1"/>
            <a:r>
              <a:rPr lang="en-US" dirty="0"/>
              <a:t>The attacker continuously injects malicious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9E9404-8F4F-7641-540C-B9665E24D4D5}"/>
              </a:ext>
            </a:extLst>
          </p:cNvPr>
          <p:cNvSpPr/>
          <p:nvPr/>
        </p:nvSpPr>
        <p:spPr>
          <a:xfrm>
            <a:off x="720648" y="3528391"/>
            <a:ext cx="9466961" cy="157038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a:bodyPr>
              <a:lstStyle/>
              <a:p>
                <a:r>
                  <a:rPr lang="en-US" dirty="0"/>
                  <a:t>UQ methods were originally developed to serve as a proxy for deterministic computer simulations</a:t>
                </a:r>
              </a:p>
              <a:p>
                <a:pPr lvl="1"/>
                <a:r>
                  <a:rPr lang="en-US" dirty="0"/>
                  <a:t>Sandia has a history of developing UQ methods and tools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 when observations are limited and/or generating new observations is costly</a:t>
                </a:r>
              </a:p>
              <a:p>
                <a:r>
                  <a:rPr lang="en-US" dirty="0"/>
                  <a:t>How this is different than statistics:</a:t>
                </a:r>
              </a:p>
              <a:p>
                <a:pPr lvl="1"/>
                <a:r>
                  <a:rPr lang="en-US" dirty="0"/>
                  <a:t>Statistics often focuses on estimating the relationship between inputs and outputs. UQ focuses on the relationship between </a:t>
                </a:r>
                <a:r>
                  <a:rPr lang="en-US" b="1" dirty="0"/>
                  <a:t>input</a:t>
                </a:r>
                <a:r>
                  <a:rPr lang="en-US" dirty="0"/>
                  <a:t> </a:t>
                </a:r>
                <a:r>
                  <a:rPr lang="en-US" b="1" dirty="0"/>
                  <a:t>uncertainty</a:t>
                </a:r>
                <a:r>
                  <a:rPr lang="en-US" dirty="0"/>
                  <a:t> and </a:t>
                </a:r>
                <a:r>
                  <a:rPr lang="en-US" b="1" dirty="0"/>
                  <a:t>output</a:t>
                </a:r>
                <a:r>
                  <a:rPr lang="en-US" dirty="0"/>
                  <a:t> </a:t>
                </a:r>
                <a:r>
                  <a:rPr lang="en-US" b="1" dirty="0"/>
                  <a:t>uncertainty</a:t>
                </a:r>
                <a:r>
                  <a:rPr lang="en-US" dirty="0"/>
                  <a:t>.</a:t>
                </a:r>
              </a:p>
              <a:p>
                <a:pPr lvl="1"/>
                <a:r>
                  <a:rPr lang="en-US" dirty="0"/>
                  <a:t>UQ applications utilize more machine learning (ML) methods (</a:t>
                </a:r>
                <a:r>
                  <a:rPr lang="en-US" dirty="0" err="1"/>
                  <a:t>explainability</a:t>
                </a:r>
                <a:r>
                  <a:rPr lang="en-US" dirty="0"/>
                  <a:t> is not necessarily a focus)</a:t>
                </a:r>
              </a:p>
              <a:p>
                <a:pPr lvl="1"/>
                <a:r>
                  <a:rPr lang="en-US" dirty="0"/>
                  <a:t>In many UQ applications, the researcher is able to generate new data at a cost</a:t>
                </a:r>
              </a:p>
              <a:p>
                <a:r>
                  <a:rPr lang="en-US" dirty="0"/>
                  <a:t>There are a few approaches UQ analyses typically take</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 when exact relationship between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𝐻</m:t>
                    </m:r>
                  </m:oMath>
                </a14:m>
                <a:r>
                  <a:rPr lang="en-US" b="0" dirty="0"/>
                  <a:t> describes uncertainty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uncertainty in the relationship between </a:t>
                </a:r>
                <a14:m>
                  <m:oMath xmlns:m="http://schemas.openxmlformats.org/officeDocument/2006/math">
                    <m:r>
                      <a:rPr lang="en-US" b="0" i="1" smtClean="0">
                        <a:latin typeface="Cambria Math" panose="02040503050406030204" pitchFamily="18" charset="0"/>
                      </a:rPr>
                      <m:t>𝑦</m:t>
                    </m:r>
                  </m:oMath>
                </a14:m>
                <a:r>
                  <a:rPr lang="en-US" b="0" dirty="0"/>
                  <a:t> and </a:t>
                </a:r>
                <a14:m>
                  <m:oMath xmlns:m="http://schemas.openxmlformats.org/officeDocument/2006/math">
                    <m:r>
                      <a:rPr lang="en-US" b="0" i="1" smtClean="0">
                        <a:latin typeface="Cambria Math" panose="02040503050406030204" pitchFamily="18" charset="0"/>
                      </a:rPr>
                      <m:t>𝑥</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when the relationship between </a:t>
                </a:r>
                <a14:m>
                  <m:oMath xmlns:m="http://schemas.openxmlformats.org/officeDocument/2006/math">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is important</a:t>
                </a:r>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F617B7-B699-0E87-539D-8DDA0293D6BB}"/>
              </a:ext>
            </a:extLst>
          </p:cNvPr>
          <p:cNvSpPr/>
          <p:nvPr/>
        </p:nvSpPr>
        <p:spPr>
          <a:xfrm>
            <a:off x="720648" y="1429232"/>
            <a:ext cx="9457022" cy="11847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b="1" dirty="0"/>
                  <a:t>Goal</a:t>
                </a:r>
                <a:r>
                  <a:rPr lang="en-US" dirty="0"/>
                  <a:t>: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It is not apparent </a:t>
                </a:r>
                <a:r>
                  <a:rPr lang="en-US" i="1" dirty="0"/>
                  <a:t>ex ante </a:t>
                </a:r>
                <a:r>
                  <a:rPr lang="en-US" dirty="0"/>
                  <a:t>whether the relationship between inputs and outcomes are simple/monotonic/etc.</a:t>
                </a:r>
              </a:p>
              <a:p>
                <a:pPr lvl="1"/>
                <a:r>
                  <a:rPr lang="en-US" dirty="0"/>
                  <a:t>Approach needs to be flexible (e.g., smoothing) </a:t>
                </a:r>
                <a:r>
                  <a:rPr lang="en-US" b="1" dirty="0"/>
                  <a:t>and</a:t>
                </a:r>
                <a:r>
                  <a:rPr lang="en-US" dirty="0"/>
                  <a:t> needs to provide conditional distributions of outcomes</a:t>
                </a:r>
              </a:p>
            </p:txBody>
          </p:sp>
        </mc:Choice>
        <mc:Fallback>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2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normAutofit/>
          </a:bodyPr>
          <a:lstStyle/>
          <a:p>
            <a:r>
              <a:rPr lang="en-US" b="1" dirty="0"/>
              <a:t>Ph.D. in Economics from University of Oregon in 2017</a:t>
            </a:r>
          </a:p>
          <a:p>
            <a:pPr lvl="1"/>
            <a:r>
              <a:rPr lang="en-US" dirty="0"/>
              <a:t>Studied Industrial Organization, choice modeling, empirical models of competition</a:t>
            </a:r>
          </a:p>
          <a:p>
            <a:pPr lvl="1"/>
            <a:r>
              <a:rPr lang="en-US" dirty="0"/>
              <a:t>Dissertation identified changes in pricing, competition, and technological change in US freight rail industry following deregulation</a:t>
            </a:r>
          </a:p>
          <a:p>
            <a:r>
              <a:rPr lang="en-US" b="1" dirty="0"/>
              <a:t>Joined Sandia National Laboratories in 2017</a:t>
            </a:r>
          </a:p>
          <a:p>
            <a:pPr lvl="1"/>
            <a:r>
              <a:rPr lang="en-US" dirty="0"/>
              <a:t>Cyber risk and resilience analysis: Statistical analysis and uncertainty quantification to measure risk to/resilience of cyber-physical systems using emulation and experimentation</a:t>
            </a:r>
          </a:p>
          <a:p>
            <a:pPr lvl="1"/>
            <a:r>
              <a:rPr lang="en-US" dirty="0"/>
              <a:t>Interagency Nuclear Safety Review Board: Risk analyses of launches of spacecraft containing nuclear material, including Mars 2020/Perseverance</a:t>
            </a:r>
          </a:p>
          <a:p>
            <a:pPr lvl="1"/>
            <a:r>
              <a:rPr lang="en-US" dirty="0"/>
              <a:t>Strategic Futures and Policy Analysis: Telecommuting/hybrid work posture, COVID-19 economic impact analyses, Global Futures studies on Economic Value &amp; National Security and Knowledge Management</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8079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Kernel Smoothing and</a:t>
            </a:r>
            <a:br>
              <a:rPr lang="en-US" dirty="0"/>
            </a:br>
            <a:r>
              <a:rPr lang="en-US" dirty="0"/>
              <a:t>Gaussian Process</a:t>
            </a:r>
            <a:br>
              <a:rPr lang="en-US" dirty="0"/>
            </a:br>
            <a:r>
              <a:rPr lang="en-US" dirty="0"/>
              <a:t>Approaches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128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are often not straightforward, involve additional distributional assumptions [4]</a:t>
                </a:r>
              </a:p>
              <a:p>
                <a:pPr lvl="1"/>
                <a:r>
                  <a:rPr lang="en-US" dirty="0"/>
                  <a:t>Other real-valued outcomes from this emulation did not meet assumptions necessary for asymptotic distributions to be valid</a:t>
                </a:r>
              </a:p>
              <a:p>
                <a:pPr lvl="2"/>
                <a:r>
                  <a:rPr lang="en-US" sz="1800" dirty="0"/>
                  <a:t>E.g., log-time-to-threshold outcomes often showed evidence of infinite variance</a:t>
                </a:r>
              </a:p>
              <a:p>
                <a:r>
                  <a:rPr lang="en-US" dirty="0"/>
                  <a:t>Needed an alternative approach that didn’t rely on </a:t>
                </a:r>
                <a:r>
                  <a:rPr lang="en-US" dirty="0" err="1"/>
                  <a:t>asymptotics</a:t>
                </a:r>
                <a:r>
                  <a:rPr lang="en-US" dirty="0"/>
                  <a:t> and could produce conditional outcome distributions for binary outcomes in a more direct way</a:t>
                </a:r>
              </a:p>
            </p:txBody>
          </p:sp>
        </mc:Choice>
        <mc:Fallback>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13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22</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2557EDFA-4D21-AF77-39A9-26991050B459}"/>
              </a:ext>
            </a:extLst>
          </p:cNvPr>
          <p:cNvSpPr/>
          <p:nvPr/>
        </p:nvSpPr>
        <p:spPr>
          <a:xfrm>
            <a:off x="4631635" y="3548270"/>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marL="544059" lvl="1" indent="-342900">
                  <a:buFont typeface="+mj-lt"/>
                  <a:buAutoNum type="arabicPeriod"/>
                </a:pPr>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marL="544059" lvl="1" indent="-342900">
                  <a:buFont typeface="+mj-lt"/>
                  <a:buAutoNum type="arabicPeriod"/>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marL="544059" lvl="1" indent="-342900">
                  <a:buFont typeface="+mj-lt"/>
                  <a:buAutoNum type="arabicPeriod"/>
                </a:pPr>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003167"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003167" y="2336338"/>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7354BB7D-F76D-DF70-02FA-CE0FC672E53E}"/>
              </a:ext>
            </a:extLst>
          </p:cNvPr>
          <p:cNvSpPr/>
          <p:nvPr/>
        </p:nvSpPr>
        <p:spPr>
          <a:xfrm>
            <a:off x="4631635" y="1876594"/>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68EE9D-5225-7323-81B6-769445E72063}"/>
              </a:ext>
            </a:extLst>
          </p:cNvPr>
          <p:cNvSpPr/>
          <p:nvPr/>
        </p:nvSpPr>
        <p:spPr>
          <a:xfrm>
            <a:off x="720648" y="5227983"/>
            <a:ext cx="9457022" cy="15035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962100"/>
                <a:ext cx="10381361" cy="5895900"/>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endParaRPr lang="en-US"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962100"/>
                <a:ext cx="10381361" cy="5895900"/>
              </a:xfrm>
              <a:blipFill>
                <a:blip r:embed="rId2"/>
                <a:stretch>
                  <a:fillRect l="-587" t="-1034" b="-4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Rectangle 4">
            <a:extLst>
              <a:ext uri="{FF2B5EF4-FFF2-40B4-BE49-F238E27FC236}">
                <a16:creationId xmlns:a16="http://schemas.microsoft.com/office/drawing/2014/main" id="{FDC1C739-70F4-C85F-C414-3172825C21A0}"/>
              </a:ext>
            </a:extLst>
          </p:cNvPr>
          <p:cNvSpPr/>
          <p:nvPr/>
        </p:nvSpPr>
        <p:spPr>
          <a:xfrm>
            <a:off x="4555435" y="2184712"/>
            <a:ext cx="2829339" cy="1503507"/>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 name="Rectangle 5">
            <a:extLst>
              <a:ext uri="{FF2B5EF4-FFF2-40B4-BE49-F238E27FC236}">
                <a16:creationId xmlns:a16="http://schemas.microsoft.com/office/drawing/2014/main" id="{40ACC15A-1D3A-7D8D-02C7-4FB661AE9F5D}"/>
              </a:ext>
            </a:extLst>
          </p:cNvPr>
          <p:cNvSpPr/>
          <p:nvPr/>
        </p:nvSpPr>
        <p:spPr>
          <a:xfrm>
            <a:off x="4948031" y="4085089"/>
            <a:ext cx="2049118" cy="6944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7E35-E7AC-4470-A954-0160B24AC679}"/>
              </a:ext>
            </a:extLst>
          </p:cNvPr>
          <p:cNvSpPr>
            <a:spLocks noGrp="1"/>
          </p:cNvSpPr>
          <p:nvPr>
            <p:ph type="title"/>
          </p:nvPr>
        </p:nvSpPr>
        <p:spPr/>
        <p:txBody>
          <a:bodyPr/>
          <a:lstStyle/>
          <a:p>
            <a:r>
              <a:rPr lang="en-US" dirty="0"/>
              <a:t>Sampling Procedure</a:t>
            </a:r>
          </a:p>
        </p:txBody>
      </p:sp>
      <p:sp>
        <p:nvSpPr>
          <p:cNvPr id="3" name="Content Placeholder 2">
            <a:extLst>
              <a:ext uri="{FF2B5EF4-FFF2-40B4-BE49-F238E27FC236}">
                <a16:creationId xmlns:a16="http://schemas.microsoft.com/office/drawing/2014/main" id="{5FDD00B5-FCA3-476C-B92F-E38456177A28}"/>
              </a:ext>
            </a:extLst>
          </p:cNvPr>
          <p:cNvSpPr>
            <a:spLocks noGrp="1"/>
          </p:cNvSpPr>
          <p:nvPr>
            <p:ph idx="1"/>
          </p:nvPr>
        </p:nvSpPr>
        <p:spPr>
          <a:xfrm>
            <a:off x="720648" y="1429233"/>
            <a:ext cx="10058400" cy="5428767"/>
          </a:xfrm>
        </p:spPr>
        <p:txBody>
          <a:bodyPr>
            <a:normAutofit/>
          </a:bodyPr>
          <a:lstStyle/>
          <a:p>
            <a:r>
              <a:rPr lang="en-US" b="1" dirty="0"/>
              <a:t>Inputs to emulation</a:t>
            </a:r>
            <a:r>
              <a:rPr lang="en-US" dirty="0"/>
              <a:t>: Which actuator is targeted, what value(s) are injected to targeted actuator(s)</a:t>
            </a:r>
          </a:p>
          <a:p>
            <a:r>
              <a:rPr lang="en-US" b="1" dirty="0"/>
              <a:t>Output of emulation</a:t>
            </a:r>
            <a:r>
              <a:rPr lang="en-US" dirty="0"/>
              <a:t>: Indicator of whether differential pressure exceeded 1 MPa at any point during the attack</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value and outcomes were recorded</a:t>
            </a:r>
          </a:p>
          <a:p>
            <a:pPr lvl="1"/>
            <a:r>
              <a:rPr lang="en-US" dirty="0"/>
              <a:t>Emulation initialized then allowed to stabilize for 5 minutes, followed by a 2 minute attack</a:t>
            </a:r>
          </a:p>
          <a:p>
            <a:pPr lvl="1"/>
            <a:r>
              <a:rPr lang="en-US" dirty="0"/>
              <a:t>Obtaining additional observations is relatively time-intensive</a:t>
            </a:r>
          </a:p>
          <a:p>
            <a:endParaRPr lang="en-US" dirty="0"/>
          </a:p>
        </p:txBody>
      </p:sp>
      <p:sp>
        <p:nvSpPr>
          <p:cNvPr id="4" name="Slide Number Placeholder 3">
            <a:extLst>
              <a:ext uri="{FF2B5EF4-FFF2-40B4-BE49-F238E27FC236}">
                <a16:creationId xmlns:a16="http://schemas.microsoft.com/office/drawing/2014/main" id="{194642C1-C31C-4ACC-B500-B8BCC75924D8}"/>
              </a:ext>
            </a:extLst>
          </p:cNvPr>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28455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82C-268F-CD65-F157-76D8FFB1F86B}"/>
              </a:ext>
            </a:extLst>
          </p:cNvPr>
          <p:cNvSpPr>
            <a:spLocks noGrp="1"/>
          </p:cNvSpPr>
          <p:nvPr>
            <p:ph type="title"/>
          </p:nvPr>
        </p:nvSpPr>
        <p:spPr/>
        <p:txBody>
          <a:bodyPr/>
          <a:lstStyle/>
          <a:p>
            <a:r>
              <a:rPr lang="en-US" dirty="0"/>
              <a:t>Sampling Procedure</a:t>
            </a:r>
          </a:p>
        </p:txBody>
      </p:sp>
      <p:sp>
        <p:nvSpPr>
          <p:cNvPr id="4" name="Slide Number Placeholder 3">
            <a:extLst>
              <a:ext uri="{FF2B5EF4-FFF2-40B4-BE49-F238E27FC236}">
                <a16:creationId xmlns:a16="http://schemas.microsoft.com/office/drawing/2014/main" id="{911B55B6-1D34-2D1E-4BD6-52CDFA821F98}"/>
              </a:ext>
            </a:extLst>
          </p:cNvPr>
          <p:cNvSpPr>
            <a:spLocks noGrp="1"/>
          </p:cNvSpPr>
          <p:nvPr>
            <p:ph type="sldNum" sz="quarter" idx="12"/>
          </p:nvPr>
        </p:nvSpPr>
        <p:spPr/>
        <p:txBody>
          <a:bodyPr/>
          <a:lstStyle/>
          <a:p>
            <a:fld id="{6113E31D-E2AB-40D1-8B51-AFA5AFEF393A}" type="slidenum">
              <a:rPr lang="en-US" smtClean="0"/>
              <a:t>26</a:t>
            </a:fld>
            <a:endParaRPr lang="en-US" dirty="0"/>
          </a:p>
        </p:txBody>
      </p:sp>
      <p:graphicFrame>
        <p:nvGraphicFramePr>
          <p:cNvPr id="21" name="Diagram 20">
            <a:extLst>
              <a:ext uri="{FF2B5EF4-FFF2-40B4-BE49-F238E27FC236}">
                <a16:creationId xmlns:a16="http://schemas.microsoft.com/office/drawing/2014/main" id="{FF9EFB0E-0ED2-29F3-64A9-89EE6464ED5D}"/>
              </a:ext>
            </a:extLst>
          </p:cNvPr>
          <p:cNvGraphicFramePr/>
          <p:nvPr>
            <p:extLst>
              <p:ext uri="{D42A27DB-BD31-4B8C-83A1-F6EECF244321}">
                <p14:modId xmlns:p14="http://schemas.microsoft.com/office/powerpoint/2010/main" val="568927852"/>
              </p:ext>
            </p:extLst>
          </p:nvPr>
        </p:nvGraphicFramePr>
        <p:xfrm>
          <a:off x="8408504" y="1197595"/>
          <a:ext cx="2584174"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Content Placeholder 2">
            <a:extLst>
              <a:ext uri="{FF2B5EF4-FFF2-40B4-BE49-F238E27FC236}">
                <a16:creationId xmlns:a16="http://schemas.microsoft.com/office/drawing/2014/main" id="{9E169EB6-104E-4FED-806C-C315AC57C47E}"/>
              </a:ext>
            </a:extLst>
          </p:cNvPr>
          <p:cNvSpPr>
            <a:spLocks noGrp="1"/>
          </p:cNvSpPr>
          <p:nvPr>
            <p:ph idx="1"/>
          </p:nvPr>
        </p:nvSpPr>
        <p:spPr>
          <a:xfrm>
            <a:off x="891209" y="1599486"/>
            <a:ext cx="7270413" cy="4971567"/>
          </a:xfrm>
        </p:spPr>
        <p:txBody>
          <a:bodyPr>
            <a:normAutofit/>
          </a:bodyPr>
          <a:lstStyle/>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value and outcomes were recorded</a:t>
            </a:r>
          </a:p>
          <a:p>
            <a:pPr lvl="1"/>
            <a:r>
              <a:rPr lang="en-US" dirty="0"/>
              <a:t>Emulation initialized then allowed to stabilize for 5 minutes, followed by a 2 minute attack</a:t>
            </a:r>
          </a:p>
          <a:p>
            <a:pPr lvl="1"/>
            <a:r>
              <a:rPr lang="en-US" dirty="0"/>
              <a:t>Obtaining additional observations is relatively time-intensive</a:t>
            </a:r>
          </a:p>
          <a:p>
            <a:endParaRPr lang="en-US" dirty="0"/>
          </a:p>
        </p:txBody>
      </p:sp>
    </p:spTree>
    <p:extLst>
      <p:ext uri="{BB962C8B-B14F-4D97-AF65-F5344CB8AC3E}">
        <p14:creationId xmlns:p14="http://schemas.microsoft.com/office/powerpoint/2010/main" val="333400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[5]</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a:t>
            </a:r>
          </a:p>
          <a:p>
            <a:pPr lvl="2"/>
            <a:r>
              <a:rPr lang="en-US" sz="1800" dirty="0"/>
              <a:t>Convergence can be assessed more reliably (e.g., trace plots/diagnostics)</a:t>
            </a:r>
          </a:p>
          <a:p>
            <a:r>
              <a:rPr lang="en-US" dirty="0"/>
              <a:t>Following Gelman et al. [6], half-Cauchy priors were assumed for kernel parameters</a:t>
            </a:r>
          </a:p>
          <a:p>
            <a:pPr marL="0" indent="0">
              <a:buNone/>
            </a:pPr>
            <a:endParaRPr lang="en-US" dirty="0"/>
          </a:p>
          <a:p>
            <a:endParaRPr lang="en-US" dirty="0"/>
          </a:p>
          <a:p>
            <a:endParaRPr lang="en-US" dirty="0"/>
          </a:p>
          <a:p>
            <a:endParaRPr lang="en-US" dirty="0"/>
          </a:p>
          <a:p>
            <a:r>
              <a:rPr lang="en-US" dirty="0"/>
              <a:t>Model was estimated using No U-Turn Sampling as implemented in the Stan platform [7]</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27</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BC59868-3676-724B-02B7-05C768E97874}"/>
                  </a:ext>
                </a:extLst>
              </p:cNvPr>
              <p:cNvSpPr txBox="1"/>
              <p:nvPr/>
            </p:nvSpPr>
            <p:spPr>
              <a:xfrm>
                <a:off x="1709532" y="3836510"/>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3836510"/>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BD33866-DAB2-5B9D-9EB7-7C49EBABA489}"/>
                  </a:ext>
                </a:extLst>
              </p:cNvPr>
              <p:cNvSpPr txBox="1"/>
              <p:nvPr/>
            </p:nvSpPr>
            <p:spPr>
              <a:xfrm>
                <a:off x="5004413" y="3706300"/>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706300"/>
                <a:ext cx="5774635" cy="1567993"/>
              </a:xfrm>
              <a:prstGeom prst="rect">
                <a:avLst/>
              </a:prstGeom>
              <a:blipFill>
                <a:blip r:embed="rId3"/>
                <a:stretch>
                  <a:fillRect b="-1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0B81AA8-3CC6-DD03-A931-F8C76F12C79B}"/>
                  </a:ext>
                </a:extLst>
              </p:cNvPr>
              <p:cNvSpPr txBox="1"/>
              <p:nvPr/>
            </p:nvSpPr>
            <p:spPr>
              <a:xfrm>
                <a:off x="8418382" y="4904961"/>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4904961"/>
                <a:ext cx="1053669" cy="369332"/>
              </a:xfrm>
              <a:prstGeom prst="rect">
                <a:avLst/>
              </a:prstGeom>
              <a:blipFill>
                <a:blip r:embed="rId4"/>
                <a:stretch>
                  <a:fillRect l="-578" t="-8333" b="-2833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B53011F-E7DF-5DED-3E40-A1A9A106623D}"/>
              </a:ext>
            </a:extLst>
          </p:cNvPr>
          <p:cNvSpPr/>
          <p:nvPr/>
        </p:nvSpPr>
        <p:spPr>
          <a:xfrm>
            <a:off x="1832113" y="3702201"/>
            <a:ext cx="8474765" cy="15679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8373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r>
              <a:rPr lang="en-US" dirty="0"/>
              <a:t>Uncertainty quantification for cyber-physical pressurized water reactor experiments (McKenzie et al. 2020) [1]</a:t>
            </a:r>
          </a:p>
          <a:p>
            <a:pPr marL="749793" lvl="1" indent="-457200">
              <a:buFont typeface="+mj-lt"/>
              <a:buAutoNum type="arabicPeriod"/>
            </a:pPr>
            <a:r>
              <a:rPr lang="en-US" dirty="0"/>
              <a:t>Background and system description</a:t>
            </a:r>
          </a:p>
          <a:p>
            <a:pPr marL="749793" lvl="1" indent="-457200">
              <a:buFont typeface="+mj-lt"/>
              <a:buAutoNum type="arabicPeriod"/>
            </a:pPr>
            <a:r>
              <a:rPr lang="en-US" dirty="0"/>
              <a:t>Research problem and uncertainty quantification approach</a:t>
            </a:r>
          </a:p>
          <a:p>
            <a:pPr marL="749793" lvl="1" indent="-457200">
              <a:buFont typeface="+mj-lt"/>
              <a:buAutoNum type="arabicPeriod"/>
            </a:pPr>
            <a:r>
              <a:rPr lang="en-US" dirty="0"/>
              <a:t>Kernel smoothing and Gaussian process approaches</a:t>
            </a:r>
          </a:p>
          <a:p>
            <a:pPr marL="749793" lvl="1" indent="-457200">
              <a:buFont typeface="+mj-lt"/>
              <a:buAutoNum type="arabicPeriod"/>
            </a:pPr>
            <a:r>
              <a:rPr lang="en-US" dirty="0"/>
              <a:t>Results</a:t>
            </a:r>
          </a:p>
          <a:p>
            <a:pPr marL="749793" lvl="1" indent="-457200">
              <a:buFont typeface="+mj-lt"/>
              <a:buAutoNum type="arabicPeriod"/>
            </a:pPr>
            <a:r>
              <a:rPr lang="en-US" dirty="0"/>
              <a:t>Discussion and impacts</a:t>
            </a:r>
          </a:p>
          <a:p>
            <a:pPr marL="749793" lvl="1" indent="-457200">
              <a:buFont typeface="+mj-lt"/>
              <a:buAutoNum type="arabicPeriod"/>
            </a:pPr>
            <a:endParaRPr lang="en-US" dirty="0"/>
          </a:p>
          <a:p>
            <a:pPr marL="749793" lvl="1"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30</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Discussion and Impacts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25579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5278160"/>
          </a:xfrm>
        </p:spPr>
        <p:txBody>
          <a:bodyPr>
            <a:normAutofit/>
          </a:bodyPr>
          <a:lstStyle/>
          <a:p>
            <a:r>
              <a:rPr lang="en-US" dirty="0"/>
              <a:t>Investigation of analytical methods other than GPs</a:t>
            </a:r>
          </a:p>
          <a:p>
            <a:pPr lvl="1"/>
            <a:r>
              <a:rPr lang="en-US" dirty="0"/>
              <a:t>Constrained kernel smoothing + bootstrapping for binary outcomes</a:t>
            </a:r>
          </a:p>
          <a:p>
            <a:r>
              <a:rPr lang="en-US" dirty="0"/>
              <a:t>Alternative forms of GP model</a:t>
            </a:r>
          </a:p>
          <a:p>
            <a:pPr lvl="1"/>
            <a:r>
              <a:rPr lang="en-US" b="1" dirty="0"/>
              <a:t>Problem</a:t>
            </a:r>
            <a:r>
              <a:rPr lang="en-US" dirty="0"/>
              <a:t>: Results show some evidence of overfitting</a:t>
            </a:r>
          </a:p>
          <a:p>
            <a:pPr lvl="2"/>
            <a:r>
              <a:rPr lang="en-US" sz="1800" dirty="0"/>
              <a:t>Indicates that estimate uncertainty may be under-quantified, increasing bias in estimates</a:t>
            </a:r>
          </a:p>
          <a:p>
            <a:pPr lvl="1"/>
            <a:r>
              <a:rPr lang="en-US" b="1" dirty="0"/>
              <a:t>Potential solutions</a:t>
            </a:r>
            <a:r>
              <a:rPr lang="en-US" dirty="0"/>
              <a:t>:</a:t>
            </a:r>
          </a:p>
          <a:p>
            <a:pPr lvl="2"/>
            <a:r>
              <a:rPr lang="en-US" sz="1800" dirty="0"/>
              <a:t>Adaptive sampling to focus on regions where overfitting appears to have occurred</a:t>
            </a:r>
            <a:endParaRPr lang="en-US" sz="1800" b="1" dirty="0"/>
          </a:p>
          <a:p>
            <a:pPr lvl="2"/>
            <a:r>
              <a:rPr lang="en-US" sz="1800" dirty="0"/>
              <a:t>Impose constraints such as monotonicity where justified</a:t>
            </a:r>
          </a:p>
          <a:p>
            <a:pPr lvl="2"/>
            <a:r>
              <a:rPr lang="en-US" sz="1800" dirty="0"/>
              <a:t>Alternative priors to “force” greater prediction uncertainty (last resort)</a:t>
            </a:r>
          </a:p>
          <a:p>
            <a:r>
              <a:rPr lang="en-US" dirty="0"/>
              <a:t>Alternative sampling methodologies to boost overall UQ/GP efficiency</a:t>
            </a:r>
          </a:p>
          <a:p>
            <a:r>
              <a:rPr lang="en-US" dirty="0"/>
              <a:t>Extension to real-valued outcomes</a:t>
            </a:r>
          </a:p>
          <a:p>
            <a:pPr lvl="1"/>
            <a:r>
              <a:rPr lang="en-US" b="1" dirty="0"/>
              <a:t>Problem</a:t>
            </a:r>
            <a:r>
              <a:rPr lang="en-US" dirty="0"/>
              <a:t>: Fat-tailed distributions for some real-valued outcomes complicate </a:t>
            </a:r>
            <a:r>
              <a:rPr lang="en-US" dirty="0" err="1"/>
              <a:t>asymptotics</a:t>
            </a:r>
            <a:endParaRPr lang="en-US" dirty="0"/>
          </a:p>
          <a:p>
            <a:pPr lvl="1"/>
            <a:r>
              <a:rPr lang="en-US" dirty="0"/>
              <a:t>Requires more explicit modeling of outcome distributions, which can be more difficult to work with computationally/numerically </a:t>
            </a:r>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t>
            </a:r>
            <a:r>
              <a:rPr lang="en-US" dirty="0" err="1"/>
              <a:t>asymptotics</a:t>
            </a:r>
            <a:r>
              <a:rPr lang="en-US" dirty="0"/>
              <a:t> may not be valid for real-valued outcomes. Methods that avoid </a:t>
            </a:r>
            <a:r>
              <a:rPr lang="en-US" dirty="0" err="1"/>
              <a:t>asymptotics</a:t>
            </a:r>
            <a:r>
              <a:rPr lang="en-US" dirty="0"/>
              <a:t>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Consider intrusion detection/prevention systems on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a:xfrm>
            <a:off x="720648" y="1429233"/>
            <a:ext cx="10058400" cy="5369600"/>
          </a:xfrm>
        </p:spPr>
        <p:txBody>
          <a:bodyPr>
            <a:normAutofit/>
          </a:bodyPr>
          <a:lstStyle/>
          <a:p>
            <a:r>
              <a:rPr lang="en-US" dirty="0"/>
              <a:t>[1] McKenzie, T., Tarman, T., and Lamb, C., 2020. “Uncertainty quantification for cyber-physical PWR experiments”. </a:t>
            </a:r>
            <a:r>
              <a:rPr lang="en-US" i="1" dirty="0"/>
              <a:t>Proceedings of the 28</a:t>
            </a:r>
            <a:r>
              <a:rPr lang="en-US" i="1" baseline="30000" dirty="0"/>
              <a:t>th</a:t>
            </a:r>
            <a:r>
              <a:rPr lang="en-US" i="1" dirty="0"/>
              <a:t> Annual International Conference on Nuclear Engineering.</a:t>
            </a:r>
            <a:endParaRPr lang="en-US" dirty="0"/>
          </a:p>
          <a:p>
            <a:r>
              <a:rPr lang="en-US" dirty="0"/>
              <a:t>[2] Sandia National Laboratories, 2019. </a:t>
            </a:r>
            <a:r>
              <a:rPr lang="pt-BR" dirty="0">
                <a:hlinkClick r:id="rId2"/>
              </a:rPr>
              <a:t>SCEPTRE: SCADA as a Platform</a:t>
            </a:r>
            <a:r>
              <a:rPr lang="pt-BR" dirty="0"/>
              <a:t>.</a:t>
            </a:r>
            <a:endParaRPr lang="en-US" dirty="0"/>
          </a:p>
          <a:p>
            <a:r>
              <a:rPr lang="en-US" dirty="0"/>
              <a:t>[3] Nuclear Energy Institute, 2022. </a:t>
            </a:r>
            <a:r>
              <a:rPr lang="en-US" dirty="0">
                <a:hlinkClick r:id="rId3"/>
              </a:rPr>
              <a:t>U.S. Nuclear Operating Plant Basic Information</a:t>
            </a:r>
            <a:r>
              <a:rPr lang="en-US" dirty="0"/>
              <a:t>.</a:t>
            </a:r>
          </a:p>
          <a:p>
            <a:r>
              <a:rPr lang="en-US" dirty="0"/>
              <a:t>[4] Cai, T., Low, M., and Xia, Y., 2013. “Adaptive confidence intervals for regression functions under shape constraints”. </a:t>
            </a:r>
            <a:r>
              <a:rPr lang="en-US" i="1" dirty="0"/>
              <a:t>The Annals of Statistics</a:t>
            </a:r>
            <a:r>
              <a:rPr lang="en-US" dirty="0"/>
              <a:t>, </a:t>
            </a:r>
            <a:r>
              <a:rPr lang="en-US" b="1" i="1" dirty="0"/>
              <a:t>41</a:t>
            </a:r>
            <a:r>
              <a:rPr lang="en-US" dirty="0"/>
              <a:t>(2), pp. 722-750.</a:t>
            </a:r>
          </a:p>
          <a:p>
            <a:r>
              <a:rPr lang="en-US" dirty="0"/>
              <a:t>[5] Allison, P., 2009. “Fixed effects regression models”. SAGE Publications.</a:t>
            </a:r>
          </a:p>
          <a:p>
            <a:r>
              <a:rPr lang="en-US" dirty="0"/>
              <a:t>[6] Gelman, A., et al., 2006. “Prior distributions for variance parameters in hierarchical models (comment on article by Browne and Draper)”. </a:t>
            </a:r>
            <a:r>
              <a:rPr lang="en-US" i="1" dirty="0"/>
              <a:t>Bayesian analysis</a:t>
            </a:r>
            <a:r>
              <a:rPr lang="en-US" dirty="0"/>
              <a:t>, </a:t>
            </a:r>
            <a:r>
              <a:rPr lang="en-US" b="1" i="1" dirty="0"/>
              <a:t>1</a:t>
            </a:r>
            <a:r>
              <a:rPr lang="en-US" dirty="0"/>
              <a:t>(3), pp. 515-534.</a:t>
            </a:r>
          </a:p>
          <a:p>
            <a:r>
              <a:rPr lang="en-US" dirty="0"/>
              <a:t>[7] Stan Development Team, 2018. “</a:t>
            </a:r>
            <a:r>
              <a:rPr lang="en-US" dirty="0" err="1"/>
              <a:t>Rstan</a:t>
            </a:r>
            <a:r>
              <a:rPr lang="en-US" dirty="0"/>
              <a:t>: The R interface to Stan”. R package version 2.18.2.</a:t>
            </a:r>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36</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Background and</a:t>
            </a:r>
            <a:br>
              <a:rPr lang="en-US" dirty="0"/>
            </a:br>
            <a:r>
              <a:rPr lang="en-US" dirty="0"/>
              <a:t>System Description</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2258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environments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Used to assess risk and resilience of cyber-physical systems to natural and adversarial disruptions. Systems studied include critical infrastructures (e.g., power, oil/gas, chemical), space/satellite systems,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risk to nuclear reactor systems are less understood and more difficult to simulate with needed fidelity</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provides ability to create a sufficient representation of a system,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probability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13EC4-CD05-7E3A-8BE4-3822FA3F74E7}"/>
              </a:ext>
            </a:extLst>
          </p:cNvPr>
          <p:cNvSpPr/>
          <p:nvPr/>
        </p:nvSpPr>
        <p:spPr>
          <a:xfrm>
            <a:off x="720648" y="5724939"/>
            <a:ext cx="9864526" cy="844826"/>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low could allow water to flash to steam. Too high could damage vessels/pipes/components. </a:t>
            </a:r>
          </a:p>
          <a:p>
            <a:pPr lvl="1"/>
            <a:r>
              <a:rPr lang="en-US" dirty="0">
                <a:latin typeface="Garamond" panose="02020404030301010803" pitchFamily="18" charset="0"/>
              </a:rPr>
              <a:t>Electric heaters increase temperature/pressure,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14212</TotalTime>
  <Words>4895</Words>
  <Application>Microsoft Office PowerPoint</Application>
  <PresentationFormat>Widescreen</PresentationFormat>
  <Paragraphs>402</Paragraphs>
  <Slides>36</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vt:lpstr>
      <vt:lpstr>Agenda</vt:lpstr>
      <vt:lpstr>Background and System Description</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 and Uncertainty Quantification Approach</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Kernel Smoothing and Gaussian Process Approaches</vt:lpstr>
      <vt:lpstr>A Failed Approach and Lessons Learned</vt:lpstr>
      <vt:lpstr>Gaussian Processes</vt:lpstr>
      <vt:lpstr>Gaussian Processes vs. Kernel Smoothers</vt:lpstr>
      <vt:lpstr>Gaussian Process for Binary Outcomes</vt:lpstr>
      <vt:lpstr>Sampling Procedure</vt:lpstr>
      <vt:lpstr>Sampling Procedure</vt:lpstr>
      <vt:lpstr>Estimation Issues and Procedure</vt:lpstr>
      <vt:lpstr>Results</vt:lpstr>
      <vt:lpstr>Conditional Probability Estimates</vt:lpstr>
      <vt:lpstr>Overall Probability Estimates</vt:lpstr>
      <vt:lpstr>Discussion and Impacts</vt:lpstr>
      <vt:lpstr>Methodological Extensions</vt:lpstr>
      <vt:lpstr>Impacts</vt:lpstr>
      <vt:lpstr>Acknowledgements</vt:lpstr>
      <vt:lpstr>References</vt:lpstr>
      <vt:lpstr>Gaussian Process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377</cp:revision>
  <dcterms:created xsi:type="dcterms:W3CDTF">2017-10-14T01:15:26Z</dcterms:created>
  <dcterms:modified xsi:type="dcterms:W3CDTF">2023-01-17T02:21:00Z</dcterms:modified>
</cp:coreProperties>
</file>